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charts/chart1.xml" ContentType="application/vnd.openxmlformats-officedocument.drawingml.char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Default Extension="xlsx" ContentType="application/vnd.openxmlformats-officedocument.spreadsheetml.sheet"/>
  <Override PartName="/docProps/core.xml" ContentType="application/vnd.openxmlformats-package.core-properties+xml"/>
  <Default Extension="rels" ContentType="application/vnd.openxmlformats-package.relationships+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2" r:id="rId6"/>
    <p:sldId id="261" r:id="rId7"/>
    <p:sldId id="260"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59" d="100"/>
          <a:sy n="59" d="100"/>
        </p:scale>
        <p:origin x="-83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bar"/>
        <c:grouping val="clustered"/>
        <c:ser>
          <c:idx val="0"/>
          <c:order val="0"/>
          <c:tx>
            <c:strRef>
              <c:f>Sheet1!$B$1</c:f>
              <c:strCache>
                <c:ptCount val="1"/>
                <c:pt idx="0">
                  <c:v>obese</c:v>
                </c:pt>
              </c:strCache>
            </c:strRef>
          </c:tx>
          <c:cat>
            <c:strRef>
              <c:f>Sheet1!$A$2:$A$8</c:f>
              <c:strCache>
                <c:ptCount val="6"/>
                <c:pt idx="0">
                  <c:v>Worldwide</c:v>
                </c:pt>
                <c:pt idx="1">
                  <c:v>Americas</c:v>
                </c:pt>
                <c:pt idx="2">
                  <c:v>Europe</c:v>
                </c:pt>
                <c:pt idx="3">
                  <c:v>Near/ Middle East</c:v>
                </c:pt>
                <c:pt idx="4">
                  <c:v>Asia</c:v>
                </c:pt>
                <c:pt idx="5">
                  <c:v>Sub Sahara Africa</c:v>
                </c:pt>
              </c:strCache>
            </c:strRef>
          </c:cat>
          <c:val>
            <c:numRef>
              <c:f>Sheet1!$B$2:$B$8</c:f>
              <c:numCache>
                <c:formatCode>General</c:formatCode>
                <c:ptCount val="7"/>
                <c:pt idx="0">
                  <c:v>3.0</c:v>
                </c:pt>
                <c:pt idx="1">
                  <c:v>13.0</c:v>
                </c:pt>
                <c:pt idx="2">
                  <c:v>4.0</c:v>
                </c:pt>
                <c:pt idx="3">
                  <c:v>5.0</c:v>
                </c:pt>
                <c:pt idx="4">
                  <c:v>2.0</c:v>
                </c:pt>
                <c:pt idx="5">
                  <c:v>0.0</c:v>
                </c:pt>
                <c:pt idx="6">
                  <c:v>0.0</c:v>
                </c:pt>
              </c:numCache>
            </c:numRef>
          </c:val>
        </c:ser>
        <c:ser>
          <c:idx val="1"/>
          <c:order val="1"/>
          <c:tx>
            <c:strRef>
              <c:f>Sheet1!$C$1</c:f>
              <c:strCache>
                <c:ptCount val="1"/>
                <c:pt idx="0">
                  <c:v>overweight</c:v>
                </c:pt>
              </c:strCache>
            </c:strRef>
          </c:tx>
          <c:cat>
            <c:strRef>
              <c:f>Sheet1!$A$2:$A$8</c:f>
              <c:strCache>
                <c:ptCount val="6"/>
                <c:pt idx="0">
                  <c:v>Worldwide</c:v>
                </c:pt>
                <c:pt idx="1">
                  <c:v>Americas</c:v>
                </c:pt>
                <c:pt idx="2">
                  <c:v>Europe</c:v>
                </c:pt>
                <c:pt idx="3">
                  <c:v>Near/ Middle East</c:v>
                </c:pt>
                <c:pt idx="4">
                  <c:v>Asia</c:v>
                </c:pt>
                <c:pt idx="5">
                  <c:v>Sub Sahara Africa</c:v>
                </c:pt>
              </c:strCache>
            </c:strRef>
          </c:cat>
          <c:val>
            <c:numRef>
              <c:f>Sheet1!$C$2:$C$8</c:f>
              <c:numCache>
                <c:formatCode>General</c:formatCode>
                <c:ptCount val="7"/>
                <c:pt idx="0">
                  <c:v>10.0</c:v>
                </c:pt>
                <c:pt idx="1">
                  <c:v>32.0</c:v>
                </c:pt>
                <c:pt idx="2">
                  <c:v>18.0</c:v>
                </c:pt>
                <c:pt idx="3">
                  <c:v>16.0</c:v>
                </c:pt>
                <c:pt idx="4">
                  <c:v>4.0</c:v>
                </c:pt>
                <c:pt idx="5">
                  <c:v>2.0</c:v>
                </c:pt>
              </c:numCache>
            </c:numRef>
          </c:val>
        </c:ser>
        <c:ser>
          <c:idx val="2"/>
          <c:order val="2"/>
          <c:tx>
            <c:strRef>
              <c:f>Sheet1!$D$1</c:f>
              <c:strCache>
                <c:ptCount val="1"/>
                <c:pt idx="0">
                  <c:v>Column1</c:v>
                </c:pt>
              </c:strCache>
            </c:strRef>
          </c:tx>
          <c:cat>
            <c:strRef>
              <c:f>Sheet1!$A$2:$A$8</c:f>
              <c:strCache>
                <c:ptCount val="6"/>
                <c:pt idx="0">
                  <c:v>Worldwide</c:v>
                </c:pt>
                <c:pt idx="1">
                  <c:v>Americas</c:v>
                </c:pt>
                <c:pt idx="2">
                  <c:v>Europe</c:v>
                </c:pt>
                <c:pt idx="3">
                  <c:v>Near/ Middle East</c:v>
                </c:pt>
                <c:pt idx="4">
                  <c:v>Asia</c:v>
                </c:pt>
                <c:pt idx="5">
                  <c:v>Sub Sahara Africa</c:v>
                </c:pt>
              </c:strCache>
            </c:strRef>
          </c:cat>
          <c:val>
            <c:numRef>
              <c:f>Sheet1!$D$2:$D$8</c:f>
              <c:numCache>
                <c:formatCode>General</c:formatCode>
                <c:ptCount val="7"/>
              </c:numCache>
            </c:numRef>
          </c:val>
        </c:ser>
        <c:axId val="531499096"/>
        <c:axId val="480057256"/>
      </c:barChart>
      <c:catAx>
        <c:axId val="531499096"/>
        <c:scaling>
          <c:orientation val="minMax"/>
        </c:scaling>
        <c:axPos val="l"/>
        <c:tickLblPos val="nextTo"/>
        <c:crossAx val="480057256"/>
        <c:crosses val="autoZero"/>
        <c:auto val="1"/>
        <c:lblAlgn val="ctr"/>
        <c:lblOffset val="100"/>
      </c:catAx>
      <c:valAx>
        <c:axId val="480057256"/>
        <c:scaling>
          <c:orientation val="minMax"/>
        </c:scaling>
        <c:axPos val="b"/>
        <c:majorGridlines/>
        <c:numFmt formatCode="General" sourceLinked="1"/>
        <c:tickLblPos val="nextTo"/>
        <c:crossAx val="531499096"/>
        <c:crosses val="autoZero"/>
        <c:crossBetween val="between"/>
      </c:valAx>
    </c:plotArea>
    <c:legend>
      <c:legendPos val="r"/>
      <c:layout/>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A7B75F6-B061-E648-8961-94DC51FFC713}" type="datetimeFigureOut">
              <a:rPr lang="en-US" smtClean="0"/>
              <a:t>1/25/10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A7B75F6-B061-E648-8961-94DC51FFC713}" type="datetimeFigureOut">
              <a:rPr lang="en-US" smtClean="0"/>
              <a:t>1/25/10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852FFF-E88F-D34B-B123-5F175C2B283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AA7B75F6-B061-E648-8961-94DC51FFC713}" type="datetimeFigureOut">
              <a:rPr lang="en-US" smtClean="0"/>
              <a:t>1/25/10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852FFF-E88F-D34B-B123-5F175C2B283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7B75F6-B061-E648-8961-94DC51FFC713}" type="datetimeFigureOut">
              <a:rPr lang="en-US" smtClean="0"/>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52FFF-E88F-D34B-B123-5F175C2B28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7B75F6-B061-E648-8961-94DC51FFC713}" type="datetimeFigureOut">
              <a:rPr lang="en-US" smtClean="0"/>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52FFF-E88F-D34B-B123-5F175C2B283C}"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7B75F6-B061-E648-8961-94DC51FFC713}" type="datetimeFigureOut">
              <a:rPr lang="en-US" smtClean="0"/>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52FFF-E88F-D34B-B123-5F175C2B283C}"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7B75F6-B061-E648-8961-94DC51FFC713}" type="datetimeFigureOut">
              <a:rPr lang="en-US" smtClean="0"/>
              <a:t>1/25/10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52FFF-E88F-D34B-B123-5F175C2B283C}"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A7B75F6-B061-E648-8961-94DC51FFC713}" type="datetimeFigureOut">
              <a:rPr lang="en-US" smtClean="0"/>
              <a:t>1/25/10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AA7B75F6-B061-E648-8961-94DC51FFC713}" type="datetimeFigureOut">
              <a:rPr lang="en-US" smtClean="0"/>
              <a:t>1/25/10</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CE852FFF-E88F-D34B-B123-5F175C2B283C}"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A7B75F6-B061-E648-8961-94DC51FFC713}" type="datetimeFigureOut">
              <a:rPr lang="en-US" smtClean="0"/>
              <a:t>1/25/10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852FFF-E88F-D34B-B123-5F175C2B283C}"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CE852FFF-E88F-D34B-B123-5F175C2B283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7B75F6-B061-E648-8961-94DC51FFC713}" type="datetimeFigureOut">
              <a:rPr lang="en-US" smtClean="0"/>
              <a:t>1/25/10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52FFF-E88F-D34B-B123-5F175C2B283C}"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AA7B75F6-B061-E648-8961-94DC51FFC713}" type="datetimeFigureOut">
              <a:rPr lang="en-US" smtClean="0"/>
              <a:t>1/25/10</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CE852FFF-E88F-D34B-B123-5F175C2B283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 r:id="rId17"/>
    <p:sldLayoutId r:id="rId18"/>
    <p:sldLayoutId r:id="rId19"/>
    <p:sldLayoutId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cdc.gov/obesity/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Obesity in Young Children</a:t>
            </a:r>
            <a:endParaRPr lang="en-US" dirty="0"/>
          </a:p>
        </p:txBody>
      </p:sp>
      <p:sp>
        <p:nvSpPr>
          <p:cNvPr id="3" name="Subtitle 2"/>
          <p:cNvSpPr>
            <a:spLocks noGrp="1"/>
          </p:cNvSpPr>
          <p:nvPr>
            <p:ph type="subTitle" idx="1"/>
          </p:nvPr>
        </p:nvSpPr>
        <p:spPr/>
        <p:txBody>
          <a:bodyPr/>
          <a:lstStyle/>
          <a:p>
            <a:r>
              <a:rPr lang="en-US" dirty="0" smtClean="0"/>
              <a:t>Jill Bryant</a:t>
            </a:r>
            <a:endParaRPr lang="en-US" dirty="0"/>
          </a:p>
        </p:txBody>
      </p:sp>
      <p:pic>
        <p:nvPicPr>
          <p:cNvPr id="6" name="Picture 5" descr="obesity_children_overweight_problem.jpg"/>
          <p:cNvPicPr>
            <a:picLocks noChangeAspect="1"/>
          </p:cNvPicPr>
          <p:nvPr/>
        </p:nvPicPr>
        <p:blipFill>
          <a:blip r:embed="rId2"/>
          <a:stretch>
            <a:fillRect/>
          </a:stretch>
        </p:blipFill>
        <p:spPr>
          <a:xfrm>
            <a:off x="457200" y="914400"/>
            <a:ext cx="3875007" cy="29019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Issue of Obesity</a:t>
            </a:r>
            <a:endParaRPr lang="en-US" dirty="0"/>
          </a:p>
        </p:txBody>
      </p:sp>
      <p:sp>
        <p:nvSpPr>
          <p:cNvPr id="3" name="Content Placeholder 2"/>
          <p:cNvSpPr>
            <a:spLocks noGrp="1"/>
          </p:cNvSpPr>
          <p:nvPr>
            <p:ph idx="1"/>
          </p:nvPr>
        </p:nvSpPr>
        <p:spPr/>
        <p:txBody>
          <a:bodyPr>
            <a:normAutofit/>
          </a:bodyPr>
          <a:lstStyle/>
          <a:p>
            <a:r>
              <a:rPr lang="en-US" dirty="0" smtClean="0"/>
              <a:t>Not all malnourished children are thin. Overweight children can also be malnourished, because the bulk of their diet is often sugar, starches, and highly processed foods that lack the essential nutrients for good health.</a:t>
            </a:r>
          </a:p>
          <a:p>
            <a:r>
              <a:rPr lang="en-US" dirty="0" smtClean="0"/>
              <a:t>It is important to address the issue of obesity in young children, because it can often be a sign of improper care at home, emotional disorders, stress, lack of physical activity and poor eating habits.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rapid increase in Childhood Obesity</a:t>
            </a:r>
            <a:endParaRPr lang="en-US" dirty="0"/>
          </a:p>
        </p:txBody>
      </p:sp>
      <p:sp>
        <p:nvSpPr>
          <p:cNvPr id="3" name="Content Placeholder 2"/>
          <p:cNvSpPr>
            <a:spLocks noGrp="1"/>
          </p:cNvSpPr>
          <p:nvPr>
            <p:ph idx="1"/>
          </p:nvPr>
        </p:nvSpPr>
        <p:spPr/>
        <p:txBody>
          <a:bodyPr>
            <a:normAutofit/>
          </a:bodyPr>
          <a:lstStyle/>
          <a:p>
            <a:r>
              <a:rPr lang="en-US" dirty="0" smtClean="0"/>
              <a:t>The increase in childhood obesity in the world’s most developed countries over the past 30 years is astonishing.</a:t>
            </a:r>
          </a:p>
          <a:p>
            <a:r>
              <a:rPr lang="en-US" dirty="0"/>
              <a:t>According to the Center of Disease Control, the number of children who are obese has more than tripled in the last 30 </a:t>
            </a:r>
            <a:r>
              <a:rPr lang="en-US" dirty="0" smtClean="0"/>
              <a:t>years in the United States. </a:t>
            </a:r>
          </a:p>
          <a:p>
            <a:r>
              <a:rPr lang="en-US" dirty="0" smtClean="0"/>
              <a:t>Due to many obvious factors (increase in fast food, processed foods, T.V, Video games, Etc.) highly developed countries show a much higher statistic of overweight and obese children. </a:t>
            </a:r>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fontScale="90000"/>
          </a:bodyPr>
          <a:lstStyle/>
          <a:p>
            <a:r>
              <a:rPr lang="en-US" dirty="0" smtClean="0"/>
              <a:t>Prevalence of Overweight and Obesity among School-aged Children in Global Regions</a:t>
            </a:r>
            <a:endParaRPr lang="en-US" dirty="0"/>
          </a:p>
        </p:txBody>
      </p:sp>
      <p:graphicFrame>
        <p:nvGraphicFramePr>
          <p:cNvPr id="6" name="Content Placeholder 5"/>
          <p:cNvGraphicFramePr>
            <a:graphicFrameLocks noGrp="1"/>
          </p:cNvGraphicFramePr>
          <p:nvPr>
            <p:ph idx="1"/>
          </p:nvPr>
        </p:nvGraphicFramePr>
        <p:xfrm>
          <a:off x="457200" y="2133600"/>
          <a:ext cx="8229600" cy="3992563"/>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981200" y="6096000"/>
            <a:ext cx="5410200" cy="369332"/>
          </a:xfrm>
          <a:prstGeom prst="rect">
            <a:avLst/>
          </a:prstGeom>
          <a:noFill/>
        </p:spPr>
        <p:txBody>
          <a:bodyPr wrap="square" rtlCol="0">
            <a:spAutoFit/>
          </a:bodyPr>
          <a:lstStyle/>
          <a:p>
            <a:r>
              <a:rPr lang="en-US" dirty="0" smtClean="0"/>
              <a:t>           Prevalence(%)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 of Overweight and Obesity</a:t>
            </a:r>
            <a:endParaRPr lang="en-US" dirty="0"/>
          </a:p>
        </p:txBody>
      </p:sp>
      <p:sp>
        <p:nvSpPr>
          <p:cNvPr id="3" name="Content Placeholder 2"/>
          <p:cNvSpPr>
            <a:spLocks noGrp="1"/>
          </p:cNvSpPr>
          <p:nvPr>
            <p:ph idx="1"/>
          </p:nvPr>
        </p:nvSpPr>
        <p:spPr/>
        <p:txBody>
          <a:bodyPr>
            <a:normAutofit fontScale="55000" lnSpcReduction="20000"/>
          </a:bodyPr>
          <a:lstStyle/>
          <a:p>
            <a:r>
              <a:rPr lang="en-US" sz="2400" dirty="0" smtClean="0"/>
              <a:t>Overweight is defined as having a Body Mass Index  </a:t>
            </a:r>
            <a:r>
              <a:rPr lang="en-US" sz="2400" dirty="0"/>
              <a:t>at or above the 85th percentile and lower than the 95th percentile</a:t>
            </a:r>
            <a:r>
              <a:rPr lang="en-US" sz="2400" dirty="0" smtClean="0"/>
              <a:t>.</a:t>
            </a:r>
          </a:p>
          <a:p>
            <a:r>
              <a:rPr lang="en-US" sz="2400" dirty="0"/>
              <a:t>Obesity is defined as a BMI at or above the 95th percentile for children of the same age and sex.</a:t>
            </a:r>
            <a:r>
              <a:rPr lang="en-US" sz="2400" dirty="0" smtClean="0"/>
              <a:t/>
            </a:r>
          </a:p>
          <a:p>
            <a:r>
              <a:rPr lang="en-US" sz="2400" dirty="0" smtClean="0"/>
              <a:t>Common signs or overweight and obesity that educators should be aware of include:</a:t>
            </a:r>
          </a:p>
          <a:p>
            <a:pPr>
              <a:buFontTx/>
              <a:buChar char="-"/>
            </a:pPr>
            <a:r>
              <a:rPr lang="en-US" sz="2400" dirty="0" smtClean="0"/>
              <a:t>teasing, ridicule, and rejection by peers</a:t>
            </a:r>
          </a:p>
          <a:p>
            <a:pPr>
              <a:buFontTx/>
              <a:buChar char="-"/>
            </a:pPr>
            <a:r>
              <a:rPr lang="en-US" sz="2400" dirty="0" smtClean="0"/>
              <a:t>Lack of coordination</a:t>
            </a:r>
          </a:p>
          <a:p>
            <a:pPr>
              <a:buFontTx/>
              <a:buChar char="-"/>
            </a:pPr>
            <a:r>
              <a:rPr lang="en-US" sz="2400" dirty="0" smtClean="0"/>
              <a:t>Shortness of breath</a:t>
            </a:r>
          </a:p>
          <a:p>
            <a:pPr>
              <a:buFontTx/>
              <a:buChar char="-"/>
            </a:pPr>
            <a:r>
              <a:rPr lang="en-US" sz="2400" dirty="0" smtClean="0"/>
              <a:t>Inability to perform highly physical activities</a:t>
            </a:r>
          </a:p>
          <a:p>
            <a:pPr>
              <a:buFontTx/>
              <a:buChar char="-"/>
            </a:pPr>
            <a:r>
              <a:rPr lang="en-US" sz="2400" dirty="0" smtClean="0"/>
              <a:t>Inability to participate in regular classroom activities because of excess weight </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Health Costs of Overweight and Obesity </a:t>
            </a:r>
            <a:endParaRPr lang="en-US" dirty="0"/>
          </a:p>
        </p:txBody>
      </p:sp>
      <p:sp>
        <p:nvSpPr>
          <p:cNvPr id="3" name="Content Placeholder 2"/>
          <p:cNvSpPr>
            <a:spLocks noGrp="1"/>
          </p:cNvSpPr>
          <p:nvPr>
            <p:ph idx="1"/>
          </p:nvPr>
        </p:nvSpPr>
        <p:spPr>
          <a:xfrm>
            <a:off x="457200" y="1417638"/>
            <a:ext cx="8229600" cy="4830762"/>
          </a:xfrm>
        </p:spPr>
        <p:txBody>
          <a:bodyPr>
            <a:noAutofit/>
          </a:bodyPr>
          <a:lstStyle/>
          <a:p>
            <a:endParaRPr lang="en-US" sz="1400" dirty="0" smtClean="0">
              <a:latin typeface="Abadi MT Condensed Light"/>
            </a:endParaRPr>
          </a:p>
          <a:p>
            <a:r>
              <a:rPr lang="en-US" sz="1400" dirty="0" smtClean="0">
                <a:latin typeface="Abadi MT Condensed Light"/>
              </a:rPr>
              <a:t>Overweight and obese children face a multitude of health problems that can potentially follow them through their whole life.</a:t>
            </a:r>
          </a:p>
          <a:p>
            <a:pPr>
              <a:buNone/>
            </a:pPr>
            <a:r>
              <a:rPr lang="en-US" sz="1800" b="1" dirty="0" smtClean="0">
                <a:solidFill>
                  <a:schemeClr val="accent1"/>
                </a:solidFill>
                <a:latin typeface="Abadi MT Condensed Light"/>
              </a:rPr>
              <a:t>Health Consequences Research </a:t>
            </a:r>
            <a:r>
              <a:rPr lang="en-US" sz="1800" b="1" dirty="0">
                <a:solidFill>
                  <a:schemeClr val="accent1"/>
                </a:solidFill>
                <a:latin typeface="Abadi MT Condensed Light"/>
              </a:rPr>
              <a:t>has shown that as weight increases to reach the levels referred to as "overweight" and "obesity,"* the risks for the following conditions also increases</a:t>
            </a:r>
            <a:r>
              <a:rPr lang="en-US" sz="1800" b="1" dirty="0" smtClean="0">
                <a:solidFill>
                  <a:schemeClr val="accent1"/>
                </a:solidFill>
                <a:latin typeface="Abadi MT Condensed Light"/>
              </a:rPr>
              <a:t>:</a:t>
            </a:r>
          </a:p>
          <a:p>
            <a:pPr>
              <a:buNone/>
            </a:pPr>
            <a:r>
              <a:rPr lang="en-US" sz="1400" dirty="0" smtClean="0">
                <a:latin typeface="Abadi MT Condensed Light"/>
              </a:rPr>
              <a:t>	</a:t>
            </a:r>
            <a:endParaRPr lang="en-US" sz="1400" dirty="0">
              <a:latin typeface="Abadi MT Condensed Light"/>
            </a:endParaRPr>
          </a:p>
        </p:txBody>
      </p:sp>
      <p:graphicFrame>
        <p:nvGraphicFramePr>
          <p:cNvPr id="4" name="Table 3"/>
          <p:cNvGraphicFramePr>
            <a:graphicFrameLocks noGrp="1"/>
          </p:cNvGraphicFramePr>
          <p:nvPr/>
        </p:nvGraphicFramePr>
        <p:xfrm>
          <a:off x="1143000" y="3365501"/>
          <a:ext cx="6096000" cy="25781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buNone/>
                      </a:pPr>
                      <a:r>
                        <a:rPr lang="en-US" sz="1800" dirty="0" smtClean="0">
                          <a:latin typeface="Abadi MT Condensed Light"/>
                        </a:rPr>
                        <a:t>-Coronary heart disease</a:t>
                      </a:r>
                    </a:p>
                    <a:p>
                      <a:pPr>
                        <a:buNone/>
                      </a:pPr>
                      <a:r>
                        <a:rPr lang="en-US" sz="1800" dirty="0" smtClean="0">
                          <a:latin typeface="Abadi MT Condensed Light"/>
                        </a:rPr>
                        <a:t>-Type 2 diabetes</a:t>
                      </a:r>
                    </a:p>
                    <a:p>
                      <a:pPr>
                        <a:buNone/>
                      </a:pPr>
                      <a:r>
                        <a:rPr lang="en-US" sz="1800" dirty="0" smtClean="0">
                          <a:latin typeface="Abadi MT Condensed Light"/>
                        </a:rPr>
                        <a:t>-Cancers (endometrial, breast, and colon)</a:t>
                      </a:r>
                    </a:p>
                    <a:p>
                      <a:pPr>
                        <a:buNone/>
                      </a:pPr>
                      <a:r>
                        <a:rPr lang="en-US" sz="1800" dirty="0" smtClean="0">
                          <a:latin typeface="Abadi MT Condensed Light"/>
                        </a:rPr>
                        <a:t>-Hypertension (high blood pressure)</a:t>
                      </a:r>
                    </a:p>
                    <a:p>
                      <a:pPr>
                        <a:buNone/>
                      </a:pPr>
                      <a:r>
                        <a:rPr lang="en-US" sz="1800" dirty="0" smtClean="0">
                          <a:latin typeface="Abadi MT Condensed Light"/>
                        </a:rPr>
                        <a:t>-Dyslipidemia (for example, high total cholesterol or high levels of triglycerides)</a:t>
                      </a:r>
                      <a:endParaRPr lang="en-US" dirty="0"/>
                    </a:p>
                  </a:txBody>
                  <a:tcPr/>
                </a:tc>
                <a:tc>
                  <a:txBody>
                    <a:bodyPr/>
                    <a:lstStyle/>
                    <a:p>
                      <a:pPr>
                        <a:buNone/>
                      </a:pPr>
                      <a:r>
                        <a:rPr lang="en-US" sz="1800" dirty="0" smtClean="0">
                          <a:latin typeface="Abadi MT Condensed Light"/>
                        </a:rPr>
                        <a:t>-Stroke</a:t>
                      </a:r>
                    </a:p>
                    <a:p>
                      <a:pPr>
                        <a:buNone/>
                      </a:pPr>
                      <a:r>
                        <a:rPr lang="en-US" sz="1800" dirty="0" smtClean="0">
                          <a:latin typeface="Abadi MT Condensed Light"/>
                        </a:rPr>
                        <a:t>-Liver and Gallbladder disease</a:t>
                      </a:r>
                    </a:p>
                    <a:p>
                      <a:pPr>
                        <a:buNone/>
                      </a:pPr>
                      <a:r>
                        <a:rPr lang="en-US" sz="1800" dirty="0" smtClean="0">
                          <a:latin typeface="Abadi MT Condensed Light"/>
                        </a:rPr>
                        <a:t>-Sleep apnea and respiratory problems</a:t>
                      </a:r>
                    </a:p>
                    <a:p>
                      <a:pPr>
                        <a:buNone/>
                      </a:pPr>
                      <a:r>
                        <a:rPr lang="en-US" sz="1800" dirty="0" smtClean="0">
                          <a:latin typeface="Abadi MT Condensed Light"/>
                        </a:rPr>
                        <a:t>-Osteoarthritis (a degeneration of cartilage and its underlying bone within a joint)</a:t>
                      </a:r>
                    </a:p>
                    <a:p>
                      <a:pPr>
                        <a:buNone/>
                      </a:pPr>
                      <a:r>
                        <a:rPr lang="en-US" sz="1800" dirty="0" smtClean="0">
                          <a:latin typeface="Abadi MT Condensed Light"/>
                        </a:rPr>
                        <a:t>-Gynecological problems (abnormal menses, infertility</a:t>
                      </a:r>
                      <a:endParaRPr lang="en-US"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Childcare Provider’s Commitment to the Issue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While USDA provides requirements for healthy eating in schools, improper nutrition often stems from poor or unbalanced nutrition at home.</a:t>
            </a:r>
          </a:p>
          <a:p>
            <a:r>
              <a:rPr lang="en-US" dirty="0" smtClean="0"/>
              <a:t>According to the text book, the following measures can be taken by educator to help facilitate healthy lifestyle options to treat and prevent overweight and obesity in young children:</a:t>
            </a:r>
          </a:p>
          <a:p>
            <a:pPr>
              <a:buFontTx/>
              <a:buChar char="-"/>
            </a:pPr>
            <a:r>
              <a:rPr lang="en-US" dirty="0" smtClean="0"/>
              <a:t>Stress the importance of meal planning and nutritious eating habits</a:t>
            </a:r>
          </a:p>
          <a:p>
            <a:pPr>
              <a:buFontTx/>
              <a:buChar char="-"/>
            </a:pPr>
            <a:r>
              <a:rPr lang="en-US" dirty="0" smtClean="0"/>
              <a:t>Increase parental awareness of daily activities that keep kids active (helping with errands, walking a pet, help with daily household chores)</a:t>
            </a:r>
          </a:p>
          <a:p>
            <a:pPr>
              <a:buFontTx/>
              <a:buChar char="-"/>
            </a:pPr>
            <a:r>
              <a:rPr lang="en-US" dirty="0" smtClean="0"/>
              <a:t>Acquainting children with new outside interests and hobbies such as bike riding, swimming, dance, neighborhood games, involvement in after school sports/ clubs, etc.</a:t>
            </a:r>
          </a:p>
          <a:p>
            <a:pPr>
              <a:buFontTx/>
              <a:buChar cha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err="1" smtClean="0"/>
              <a:t>Baur</a:t>
            </a:r>
            <a:r>
              <a:rPr lang="en-US" dirty="0" smtClean="0"/>
              <a:t>, L., </a:t>
            </a:r>
            <a:r>
              <a:rPr lang="en-US" dirty="0" err="1" smtClean="0"/>
              <a:t>Lobstein</a:t>
            </a:r>
            <a:r>
              <a:rPr lang="en-US" dirty="0" smtClean="0"/>
              <a:t>, T, </a:t>
            </a:r>
            <a:r>
              <a:rPr lang="en-US" dirty="0" err="1" smtClean="0"/>
              <a:t>Uauy</a:t>
            </a:r>
            <a:r>
              <a:rPr lang="en-US" dirty="0" smtClean="0"/>
              <a:t>, R. (May 2004) Obesity in Children and </a:t>
            </a:r>
            <a:r>
              <a:rPr lang="en-US" dirty="0" smtClean="0"/>
              <a:t>Y</a:t>
            </a:r>
            <a:r>
              <a:rPr lang="en-US" dirty="0" smtClean="0"/>
              <a:t>oung People: </a:t>
            </a:r>
            <a:r>
              <a:rPr lang="en-US" dirty="0" smtClean="0"/>
              <a:t>A</a:t>
            </a:r>
            <a:r>
              <a:rPr lang="en-US" dirty="0" smtClean="0"/>
              <a:t> Crisis in </a:t>
            </a:r>
            <a:r>
              <a:rPr lang="en-US" dirty="0" smtClean="0"/>
              <a:t>P</a:t>
            </a:r>
            <a:r>
              <a:rPr lang="en-US" dirty="0" smtClean="0"/>
              <a:t>ublic Health. Obesity Reviews, 5. </a:t>
            </a:r>
            <a:r>
              <a:rPr lang="en-US" dirty="0" smtClean="0"/>
              <a:t>Retrieved from http://</a:t>
            </a:r>
            <a:r>
              <a:rPr lang="en-US" dirty="0" err="1" smtClean="0"/>
              <a:t>web.ebscohost.com</a:t>
            </a:r>
            <a:r>
              <a:rPr lang="en-US" dirty="0" smtClean="0"/>
              <a:t>. </a:t>
            </a:r>
            <a:r>
              <a:rPr lang="en-US" dirty="0" err="1" smtClean="0"/>
              <a:t>ehost/pdf?vid</a:t>
            </a:r>
            <a:r>
              <a:rPr lang="en-US" dirty="0" smtClean="0"/>
              <a:t>=5&amp;hid=5&amp;sid=bf4a448a-a61c-41b6-ae63-800410f3544e%</a:t>
            </a:r>
            <a:r>
              <a:rPr lang="en-US" dirty="0" smtClean="0"/>
              <a:t>40sessionmgr4</a:t>
            </a:r>
          </a:p>
          <a:p>
            <a:r>
              <a:rPr lang="en-US" dirty="0" smtClean="0"/>
              <a:t>Center for Disease Control and Prevention. (December 7, 2009). CDC Online. In . Retrieved January 25, 2010, from </a:t>
            </a:r>
            <a:r>
              <a:rPr lang="en-US" dirty="0" smtClean="0">
                <a:hlinkClick r:id="rId2"/>
              </a:rPr>
              <a:t>http://www.cdc.gov/obesity/index.html</a:t>
            </a:r>
            <a:r>
              <a:rPr lang="en-US" dirty="0" smtClean="0"/>
              <a:t>.</a:t>
            </a:r>
          </a:p>
          <a:p>
            <a:r>
              <a:rPr lang="en-US" dirty="0" smtClean="0"/>
              <a:t>Cross, M., </a:t>
            </a:r>
            <a:r>
              <a:rPr lang="en-US" dirty="0" err="1" smtClean="0"/>
              <a:t>Marotz</a:t>
            </a:r>
            <a:r>
              <a:rPr lang="en-US" dirty="0" smtClean="0"/>
              <a:t>, L., Rush, J. (2001Health, Safety and Nutrition for the Young Child Edition 5 </a:t>
            </a:r>
            <a:r>
              <a:rPr lang="en-US" i="1" dirty="0" smtClean="0"/>
              <a:t>. New York,  Wadsworth Publishing</a:t>
            </a:r>
            <a:endParaRPr lang="en-US" dirty="0"/>
          </a:p>
        </p:txBody>
      </p:sp>
    </p:spTree>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69</TotalTime>
  <Words>701</Words>
  <Application>Microsoft Macintosh PowerPoint</Application>
  <PresentationFormat>On-screen Show (4:3)</PresentationFormat>
  <Paragraphs>45</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Advantage</vt:lpstr>
      <vt:lpstr>Obesity in Young Children</vt:lpstr>
      <vt:lpstr>The Issue of Obesity</vt:lpstr>
      <vt:lpstr>A rapid increase in Childhood Obesity</vt:lpstr>
      <vt:lpstr>Prevalence of Overweight and Obesity among School-aged Children in Global Regions</vt:lpstr>
      <vt:lpstr>Signs of Overweight and Obesity</vt:lpstr>
      <vt:lpstr>Health Costs of Overweight and Obesity </vt:lpstr>
      <vt:lpstr>Childcare Provider’s Commitment to the Issue</vt:lpstr>
      <vt:lpstr>CITATIONS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Obesity in Young Children</dc:title>
  <dc:creator>jill bryant</dc:creator>
  <cp:lastModifiedBy>jill bryant</cp:lastModifiedBy>
  <cp:revision>7</cp:revision>
  <dcterms:created xsi:type="dcterms:W3CDTF">2010-01-25T18:31:24Z</dcterms:created>
  <dcterms:modified xsi:type="dcterms:W3CDTF">2010-01-25T19:41:22Z</dcterms:modified>
</cp:coreProperties>
</file>